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0"/>
  </p:notesMasterIdLst>
  <p:handoutMasterIdLst>
    <p:handoutMasterId r:id="rId21"/>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4"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7F00"/>
    <a:srgbClr val="63B487"/>
    <a:srgbClr val="13EED4"/>
    <a:srgbClr val="114C43"/>
    <a:srgbClr val="0E2874"/>
    <a:srgbClr val="011D6C"/>
    <a:srgbClr val="409171"/>
    <a:srgbClr val="061668"/>
    <a:srgbClr val="CB333B"/>
    <a:srgbClr val="727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91036" autoAdjust="0"/>
  </p:normalViewPr>
  <p:slideViewPr>
    <p:cSldViewPr snapToGrid="0">
      <p:cViewPr varScale="1">
        <p:scale>
          <a:sx n="126" d="100"/>
          <a:sy n="126" d="100"/>
        </p:scale>
        <p:origin x="1112" y="184"/>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b="1" dirty="0">
              <a:solidFill>
                <a:sysClr val="windowText" lastClr="000000">
                  <a:hueOff val="0"/>
                  <a:satOff val="0"/>
                  <a:lumOff val="0"/>
                  <a:alphaOff val="0"/>
                </a:sysClr>
              </a:solidFill>
              <a:latin typeface="Century" panose="02040604050505020304" pitchFamily="18" charset="0"/>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a:xfrm>
          <a:off x="6880" y="476430"/>
          <a:ext cx="1581687" cy="949012"/>
        </a:xfrm>
        <a:prstGeom prst="rect">
          <a:avLst/>
        </a:prstGeom>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a:xfrm>
          <a:off x="1985967" y="512150"/>
          <a:ext cx="1581687" cy="949012"/>
        </a:xfrm>
        <a:prstGeom prst="rect">
          <a:avLst/>
        </a:prstGeom>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a:xfrm>
          <a:off x="3904712" y="469293"/>
          <a:ext cx="1581687" cy="949012"/>
        </a:xfrm>
        <a:prstGeom prst="rect">
          <a:avLst/>
        </a:prstGeom>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a:xfrm>
          <a:off x="6880" y="1782094"/>
          <a:ext cx="2018296" cy="949012"/>
        </a:xfrm>
        <a:prstGeom prst="rect">
          <a:avLst/>
        </a:prstGeom>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3205" custLinFactNeighborY="-7030">
        <dgm:presLayoutVars>
          <dgm:bulletEnabled val="1"/>
        </dgm:presLayoutVars>
      </dgm:prSet>
      <dgm:spPr>
        <a:xfrm>
          <a:off x="2361586" y="1762126"/>
          <a:ext cx="1524683" cy="927412"/>
        </a:xfrm>
        <a:prstGeom prst="rect">
          <a:avLst/>
        </a:prstGeom>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357400"/>
          <a:ext cx="353838"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48648" y="240088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ysClr val="windowText" lastClr="000000">
                  <a:hueOff val="0"/>
                  <a:satOff val="0"/>
                  <a:lumOff val="0"/>
                  <a:alphaOff val="0"/>
                </a:sysClr>
              </a:solidFill>
              <a:latin typeface="Century" panose="02040604050505020304" pitchFamily="18" charset="0"/>
              <a:ea typeface="+mn-ea"/>
              <a:cs typeface="+mn-cs"/>
            </a:rPr>
            <a:t>5 5 4 2 3 3 </a:t>
          </a:r>
        </a:p>
      </dsp:txBody>
      <dsp:txXfrm>
        <a:off x="5159" y="1902408"/>
        <a:ext cx="2478197" cy="1165259"/>
      </dsp:txXfrm>
    </dsp:sp>
    <dsp:sp modelId="{6735CE72-1D6C-8749-9B54-951A993B5AF2}">
      <dsp:nvSpPr>
        <dsp:cNvPr id="0" name=""/>
        <dsp:cNvSpPr/>
      </dsp:nvSpPr>
      <dsp:spPr>
        <a:xfrm>
          <a:off x="2867795" y="1833751"/>
          <a:ext cx="1872106" cy="1138738"/>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67795" y="183375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3/25/19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mpanzner@cit-ec.uni-bielefeld.d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arxiv.org/search/cs?searchtype=author&amp;query=Hu,+X" TargetMode="External"/><Relationship Id="rId5" Type="http://schemas.openxmlformats.org/officeDocument/2006/relationships/hyperlink" Target="https://arxiv.org/search/cs?searchtype=author&amp;query=Liu,+N" TargetMode="External"/><Relationship Id="rId4" Type="http://schemas.openxmlformats.org/officeDocument/2006/relationships/hyperlink" Target="https://arxiv.org/search/cs?searchtype=author&amp;query=Du,+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924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 for better performance and solve sparsity </a:t>
            </a:r>
          </a:p>
          <a:p>
            <a:r>
              <a:rPr lang="en-US" dirty="0"/>
              <a:t>Best baseline lasso ran a t test Ran a 100 runs , average RMSE of a given patient</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Sufficient size for </a:t>
            </a:r>
            <a:r>
              <a:rPr lang="en-US" sz="1200" b="1" dirty="0"/>
              <a:t>learning</a:t>
            </a:r>
            <a:r>
              <a:rPr lang="en-US" sz="1200" dirty="0"/>
              <a:t>, realistic for </a:t>
            </a:r>
            <a:r>
              <a:rPr lang="en-US" sz="1200" b="1" dirty="0"/>
              <a:t>practical</a:t>
            </a:r>
            <a:r>
              <a:rPr lang="en-US" sz="1200" dirty="0"/>
              <a:t> purpose</a:t>
            </a:r>
            <a:endParaRPr lang="en-US" sz="1200" i="1"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Comparing Hidden Markov Models and Long</a:t>
            </a:r>
          </a:p>
          <a:p>
            <a:r>
              <a:rPr lang="en-US" sz="1200" dirty="0"/>
              <a:t>Short Term Memory Neural Networks for</a:t>
            </a:r>
          </a:p>
          <a:p>
            <a:r>
              <a:rPr lang="en-US" sz="1200" dirty="0"/>
              <a:t>Learning Action Representations</a:t>
            </a:r>
          </a:p>
          <a:p>
            <a:r>
              <a:rPr lang="en-US" sz="1200" dirty="0"/>
              <a:t>Maximilian </a:t>
            </a:r>
            <a:r>
              <a:rPr lang="en-US" sz="1200" dirty="0" err="1"/>
              <a:t>Panzner</a:t>
            </a:r>
            <a:r>
              <a:rPr lang="en-US" sz="1200" dirty="0"/>
              <a:t> and Philipp Cimiano</a:t>
            </a:r>
          </a:p>
          <a:p>
            <a:r>
              <a:rPr lang="en-US" sz="1200" dirty="0"/>
              <a:t>Semantic Computing Group, CITEC, Bielefeld University,</a:t>
            </a:r>
          </a:p>
          <a:p>
            <a:r>
              <a:rPr lang="en-US" sz="1200" dirty="0">
                <a:hlinkClick r:id="rId3"/>
              </a:rPr>
              <a:t>mpanzner@cit-ec.uni-bielefeld.de</a:t>
            </a:r>
            <a:endParaRPr lang="en-US" sz="1200" dirty="0"/>
          </a:p>
          <a:p>
            <a:r>
              <a:rPr lang="en-US" sz="1200" dirty="0"/>
              <a:t>2. Benchmarking deep learning models on large healthcare datasets</a:t>
            </a:r>
          </a:p>
          <a:p>
            <a:r>
              <a:rPr lang="en-US" sz="1200" dirty="0"/>
              <a:t>Sanjay Purushothama,1, </a:t>
            </a:r>
            <a:r>
              <a:rPr lang="en-US" sz="1200" dirty="0" err="1"/>
              <a:t>Chuizheng</a:t>
            </a:r>
            <a:r>
              <a:rPr lang="en-US" sz="1200" dirty="0"/>
              <a:t> Mengb,1, </a:t>
            </a:r>
            <a:r>
              <a:rPr lang="en-US" sz="1200" dirty="0" err="1"/>
              <a:t>Zhengping</a:t>
            </a:r>
            <a:r>
              <a:rPr lang="en-US" sz="1200" dirty="0"/>
              <a:t> </a:t>
            </a:r>
            <a:r>
              <a:rPr lang="en-US" sz="1200" dirty="0" err="1"/>
              <a:t>Chea</a:t>
            </a:r>
            <a:r>
              <a:rPr lang="en-US" sz="1200" dirty="0"/>
              <a:t>, Yan </a:t>
            </a:r>
            <a:r>
              <a:rPr lang="en-US" sz="1200" dirty="0" err="1"/>
              <a:t>Liua</a:t>
            </a:r>
            <a:r>
              <a:rPr lang="en-US" sz="1200" dirty="0"/>
              <a:t>,⁎</a:t>
            </a:r>
          </a:p>
          <a:p>
            <a:r>
              <a:rPr lang="en-US" sz="1200" dirty="0"/>
              <a:t>3. Journal of biomedical informatics</a:t>
            </a:r>
          </a:p>
          <a:p>
            <a:r>
              <a:rPr lang="en-US" sz="1200" b="1" dirty="0"/>
              <a:t>Techniques for Interpretable Machine Learning</a:t>
            </a:r>
          </a:p>
          <a:p>
            <a:r>
              <a:rPr lang="en-US" sz="1200" dirty="0">
                <a:hlinkClick r:id="rId4"/>
              </a:rPr>
              <a:t>Mengnan Du</a:t>
            </a:r>
            <a:r>
              <a:rPr lang="en-US" sz="1200" dirty="0"/>
              <a:t>, </a:t>
            </a:r>
            <a:r>
              <a:rPr lang="en-US" sz="1200" dirty="0">
                <a:hlinkClick r:id="rId5"/>
              </a:rPr>
              <a:t>Ninghao Liu</a:t>
            </a:r>
            <a:r>
              <a:rPr lang="en-US" sz="1200" dirty="0"/>
              <a:t>, </a:t>
            </a:r>
            <a:r>
              <a:rPr lang="en-US" sz="1200" dirty="0">
                <a:hlinkClick r:id="rId6"/>
              </a:rPr>
              <a:t>Xia Hu</a:t>
            </a:r>
            <a:endParaRPr lang="en-US" sz="1200" dirty="0"/>
          </a:p>
          <a:p>
            <a:endParaRPr lang="en-US" dirty="0"/>
          </a:p>
          <a:p>
            <a:r>
              <a:rPr lang="en-US" dirty="0"/>
              <a:t>On mimic Mine : 159 / 24 = 6.62</a:t>
            </a:r>
          </a:p>
          <a:p>
            <a:r>
              <a:rPr lang="en-US" dirty="0"/>
              <a:t>Them using all features 136 features</a:t>
            </a:r>
          </a:p>
          <a:p>
            <a:r>
              <a:rPr lang="en-US" dirty="0"/>
              <a:t> 8</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120015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r>
              <a:rPr lang="en-US" dirty="0" err="1"/>
              <a:t>Lasso,ridge</a:t>
            </a:r>
            <a:r>
              <a:rPr lang="en-US" dirty="0"/>
              <a:t>, negative binomial, </a:t>
            </a:r>
            <a:r>
              <a:rPr lang="en-US" dirty="0" err="1"/>
              <a:t>poisson</a:t>
            </a:r>
            <a:r>
              <a:rPr lang="en-US" dirty="0"/>
              <a:t> and Support vector machine Regressions</a:t>
            </a:r>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Meanwhile HMM Model attempts to utilize all temporal information by considering all values</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r>
              <a:rPr lang="en-US" dirty="0"/>
              <a:t>Reds capturing both local minimum points in the same interval while they have significant difference in time, five critical points in the same interval</a:t>
            </a:r>
          </a:p>
          <a:p>
            <a:endParaRPr lang="en-US" dirty="0"/>
          </a:p>
          <a:p>
            <a:r>
              <a:rPr lang="en-US" dirty="0"/>
              <a:t>The </a:t>
            </a:r>
            <a:r>
              <a:rPr lang="en-US" dirty="0" err="1"/>
              <a:t>puruple</a:t>
            </a:r>
            <a:r>
              <a:rPr lang="en-US" dirty="0"/>
              <a:t> ones can better capture what happened before and after these points, capturing more trends, dividing critical points throughout intervals</a:t>
            </a:r>
          </a:p>
          <a:p>
            <a:r>
              <a:rPr lang="en-US" dirty="0"/>
              <a:t>Transitions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first is homogeneity</a:t>
            </a:r>
          </a:p>
          <a:p>
            <a:r>
              <a:rPr lang="en-US" sz="1200" b="1" dirty="0"/>
              <a:t>Second is distinguishability </a:t>
            </a:r>
          </a:p>
          <a:p>
            <a:r>
              <a:rPr lang="en-US" sz="1200" b="1" dirty="0"/>
              <a:t>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www.ebay.com/itm/METAL-MAGNET-Woman-In-Hospital-Gown-Now-Know-Why-They-Call-It-ICU-Humor-MAGNET-/29224064477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www.citrix.com/about/future-of-wor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www.image-illustration.net/wp-content/uploads/2017/09/black-nurse-or-family-doctor-at-male-patient-bed.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github.com/manisci/HMMPhysionet"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graphics8.info/pixabay/pphoto/patient-monitor-screen.html" TargetMode="External"/><Relationship Id="rId5" Type="http://schemas.openxmlformats.org/officeDocument/2006/relationships/image" Target="../media/image27.png"/><Relationship Id="rId4" Type="http://schemas.openxmlformats.org/officeDocument/2006/relationships/hyperlink" Target="https://physionet.org/challenge/201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www.researchgate.net/figure/a-b-secondary-structure-of-Neurospora-crassa-a-Sequence-length-1434-Alpha_fig4_32271348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1.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i="1" u="sng" dirty="0">
                <a:solidFill>
                  <a:schemeClr val="accent6"/>
                </a:solidFill>
              </a:rPr>
              <a:t>Machine Learning in Clinical Predictive Modeling I</a:t>
            </a:r>
            <a:endParaRPr lang="en-US" sz="1200" i="1" u="sng"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
        <p:nvSpPr>
          <p:cNvPr id="2" name="TextBox 1">
            <a:extLst>
              <a:ext uri="{FF2B5EF4-FFF2-40B4-BE49-F238E27FC236}">
                <a16:creationId xmlns:a16="http://schemas.microsoft.com/office/drawing/2014/main" id="{965EB414-D60A-1641-B008-4A4EB9E4E5B0}"/>
              </a:ext>
            </a:extLst>
          </p:cNvPr>
          <p:cNvSpPr txBox="1"/>
          <p:nvPr/>
        </p:nvSpPr>
        <p:spPr>
          <a:xfrm>
            <a:off x="6785811" y="2989599"/>
            <a:ext cx="1953491" cy="153888"/>
          </a:xfrm>
          <a:prstGeom prst="rect">
            <a:avLst/>
          </a:prstGeom>
          <a:noFill/>
        </p:spPr>
        <p:txBody>
          <a:bodyPr wrap="square" rtlCol="0">
            <a:spAutoFit/>
          </a:bodyPr>
          <a:lstStyle/>
          <a:p>
            <a:r>
              <a:rPr lang="en-US" sz="400" dirty="0">
                <a:hlinkClick r:id="rId4"/>
              </a:rPr>
              <a:t>Source </a:t>
            </a:r>
            <a:endParaRPr lang="en-US" sz="400" dirty="0"/>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rPr dirty="0"/>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916280024"/>
              </p:ext>
            </p:extLst>
          </p:nvPr>
        </p:nvGraphicFramePr>
        <p:xfrm>
          <a:off x="547080" y="931817"/>
          <a:ext cx="8119400" cy="3782425"/>
        </p:xfrm>
        <a:graphic>
          <a:graphicData uri="http://schemas.openxmlformats.org/drawingml/2006/table">
            <a:tbl>
              <a:tblPr firstRow="1" bandRow="1">
                <a:tableStyleId>{5C22544A-7EE6-4342-B048-85BDC9FD1C3A}</a:tableStyleId>
              </a:tblPr>
              <a:tblGrid>
                <a:gridCol w="5908395">
                  <a:extLst>
                    <a:ext uri="{9D8B030D-6E8A-4147-A177-3AD203B41FA5}">
                      <a16:colId xmlns:a16="http://schemas.microsoft.com/office/drawing/2014/main" val="3745077849"/>
                    </a:ext>
                  </a:extLst>
                </a:gridCol>
                <a:gridCol w="2211005">
                  <a:extLst>
                    <a:ext uri="{9D8B030D-6E8A-4147-A177-3AD203B41FA5}">
                      <a16:colId xmlns:a16="http://schemas.microsoft.com/office/drawing/2014/main" val="1330309998"/>
                    </a:ext>
                  </a:extLst>
                </a:gridCol>
              </a:tblGrid>
              <a:tr h="616640">
                <a:tc>
                  <a:txBody>
                    <a:bodyPr/>
                    <a:lstStyle/>
                    <a:p>
                      <a:pPr algn="ctr"/>
                      <a:r>
                        <a:rPr lang="en-US" dirty="0"/>
                        <a:t>Model Description</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52255">
                <a:tc>
                  <a:txBody>
                    <a:bodyPr/>
                    <a:lstStyle/>
                    <a:p>
                      <a:pPr algn="ctr"/>
                      <a:r>
                        <a:rPr lang="en-US" dirty="0"/>
                        <a:t>Ridge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236.91</a:t>
                      </a:r>
                    </a:p>
                  </a:txBody>
                  <a:tcPr/>
                </a:tc>
                <a:extLst>
                  <a:ext uri="{0D108BD9-81ED-4DB2-BD59-A6C34878D82A}">
                    <a16:rowId xmlns:a16="http://schemas.microsoft.com/office/drawing/2014/main" val="2227547249"/>
                  </a:ext>
                </a:extLst>
              </a:tr>
              <a:tr h="452255">
                <a:tc>
                  <a:txBody>
                    <a:bodyPr/>
                    <a:lstStyle/>
                    <a:p>
                      <a:pPr algn="ctr"/>
                      <a:r>
                        <a:rPr lang="en-US" dirty="0"/>
                        <a:t>Poisson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235.26</a:t>
                      </a:r>
                    </a:p>
                  </a:txBody>
                  <a:tcPr/>
                </a:tc>
                <a:extLst>
                  <a:ext uri="{0D108BD9-81ED-4DB2-BD59-A6C34878D82A}">
                    <a16:rowId xmlns:a16="http://schemas.microsoft.com/office/drawing/2014/main" val="3944887852"/>
                  </a:ext>
                </a:extLst>
              </a:tr>
              <a:tr h="452255">
                <a:tc>
                  <a:txBody>
                    <a:bodyPr/>
                    <a:lstStyle/>
                    <a:p>
                      <a:pPr algn="ctr"/>
                      <a:r>
                        <a:rPr lang="en-US" dirty="0"/>
                        <a:t>Negative Binomial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235.01</a:t>
                      </a:r>
                    </a:p>
                  </a:txBody>
                  <a:tcPr/>
                </a:tc>
                <a:extLst>
                  <a:ext uri="{0D108BD9-81ED-4DB2-BD59-A6C34878D82A}">
                    <a16:rowId xmlns:a16="http://schemas.microsoft.com/office/drawing/2014/main" val="713869284"/>
                  </a:ext>
                </a:extLst>
              </a:tr>
              <a:tr h="452255">
                <a:tc>
                  <a:txBody>
                    <a:bodyPr/>
                    <a:lstStyle/>
                    <a:p>
                      <a:pPr algn="ctr"/>
                      <a:r>
                        <a:rPr lang="en-US" dirty="0"/>
                        <a:t>RBF SVR </a:t>
                      </a:r>
                      <a:r>
                        <a:rPr lang="en-US" sz="1800" b="0" dirty="0"/>
                        <a:t>(</a:t>
                      </a:r>
                      <a:r>
                        <a:rPr lang="en-US" sz="1800" b="1" dirty="0"/>
                        <a:t>7</a:t>
                      </a:r>
                      <a:r>
                        <a:rPr lang="en-US" sz="1800" b="0" dirty="0"/>
                        <a:t> flattened features)</a:t>
                      </a:r>
                      <a:endParaRPr lang="en-US" dirty="0"/>
                    </a:p>
                  </a:txBody>
                  <a:tcPr/>
                </a:tc>
                <a:tc>
                  <a:txBody>
                    <a:bodyPr/>
                    <a:lstStyle/>
                    <a:p>
                      <a:pPr algn="ctr"/>
                      <a:r>
                        <a:rPr lang="en-US" dirty="0"/>
                        <a:t>236.97</a:t>
                      </a:r>
                    </a:p>
                  </a:txBody>
                  <a:tcPr/>
                </a:tc>
                <a:extLst>
                  <a:ext uri="{0D108BD9-81ED-4DB2-BD59-A6C34878D82A}">
                    <a16:rowId xmlns:a16="http://schemas.microsoft.com/office/drawing/2014/main" val="2684047178"/>
                  </a:ext>
                </a:extLst>
              </a:tr>
              <a:tr h="452255">
                <a:tc>
                  <a:txBody>
                    <a:bodyPr/>
                    <a:lstStyle/>
                    <a:p>
                      <a:pPr algn="ctr"/>
                      <a:r>
                        <a:rPr lang="en-US" dirty="0">
                          <a:highlight>
                            <a:srgbClr val="F77F00"/>
                          </a:highlight>
                        </a:rPr>
                        <a:t>Lasso Regression* </a:t>
                      </a:r>
                      <a:r>
                        <a:rPr lang="en-US" b="0" dirty="0"/>
                        <a:t> </a:t>
                      </a:r>
                      <a:r>
                        <a:rPr lang="en-US" sz="1800" b="0" dirty="0">
                          <a:highlight>
                            <a:srgbClr val="F77F00"/>
                          </a:highlight>
                        </a:rPr>
                        <a:t>(</a:t>
                      </a:r>
                      <a:r>
                        <a:rPr lang="en-US" sz="1800" b="1" dirty="0">
                          <a:highlight>
                            <a:srgbClr val="F77F00"/>
                          </a:highlight>
                        </a:rPr>
                        <a:t>7</a:t>
                      </a:r>
                      <a:r>
                        <a:rPr lang="en-US" sz="1800" b="0" dirty="0">
                          <a:highlight>
                            <a:srgbClr val="F77F00"/>
                          </a:highlight>
                        </a:rPr>
                        <a:t> flattened features</a:t>
                      </a:r>
                      <a:r>
                        <a:rPr lang="en-US" sz="1600" b="0" dirty="0">
                          <a:highlight>
                            <a:srgbClr val="F77F00"/>
                          </a:highlight>
                        </a:rPr>
                        <a:t>)</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1363687490"/>
                  </a:ext>
                </a:extLst>
              </a:tr>
              <a:tr h="452255">
                <a:tc>
                  <a:txBody>
                    <a:bodyPr/>
                    <a:lstStyle/>
                    <a:p>
                      <a:pPr algn="ctr"/>
                      <a:r>
                        <a:rPr lang="en-US" i="1" dirty="0">
                          <a:highlight>
                            <a:srgbClr val="FFFF00"/>
                          </a:highlight>
                        </a:rPr>
                        <a:t>HMM Method** ( 7 features)</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52255">
                <a:tc>
                  <a:txBody>
                    <a:bodyPr/>
                    <a:lstStyle/>
                    <a:p>
                      <a:pPr algn="ctr"/>
                      <a:r>
                        <a:rPr lang="en-US" b="1" dirty="0"/>
                        <a:t>SAPS-II (14 features)</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81891" y="477539"/>
            <a:ext cx="6885077" cy="320088"/>
          </a:xfrm>
          <a:prstGeom prst="rect">
            <a:avLst/>
          </a:prstGeom>
        </p:spPr>
        <p:txBody>
          <a:bodyPr/>
          <a:lstStyle/>
          <a:p>
            <a:r>
              <a:rPr dirty="0"/>
              <a:t>Combining ICU </a:t>
            </a:r>
            <a:r>
              <a:rPr lang="en-US" dirty="0"/>
              <a:t>T</a:t>
            </a:r>
            <a:r>
              <a:rPr dirty="0"/>
              <a:t>ype</a:t>
            </a:r>
            <a:r>
              <a:rPr lang="en-US" dirty="0"/>
              <a:t>s</a:t>
            </a:r>
            <a:endParaRPr dirty="0"/>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266758165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highlight>
                            <a:srgbClr val="00FFFF"/>
                          </a:highlight>
                        </a:rPr>
                        <a:t>1</a:t>
                      </a:r>
                      <a:r>
                        <a:rPr lang="en-US" dirty="0"/>
                        <a:t>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highlight>
                            <a:srgbClr val="00FFFF"/>
                          </a:highlight>
                        </a:rPr>
                        <a:t>2</a:t>
                      </a:r>
                      <a:r>
                        <a:rPr lang="en-US" dirty="0"/>
                        <a:t>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highlight>
                            <a:srgbClr val="FFFF00"/>
                          </a:highlight>
                        </a:rPr>
                        <a:t>3</a:t>
                      </a:r>
                      <a:r>
                        <a:rPr lang="en-US" dirty="0"/>
                        <a:t>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highlight>
                            <a:srgbClr val="FFFF00"/>
                          </a:highlight>
                        </a:rPr>
                        <a:t>4</a:t>
                      </a:r>
                      <a:r>
                        <a:rPr lang="en-US" dirty="0"/>
                        <a:t>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a:t>
                      </a:r>
                      <a:r>
                        <a:rPr lang="en-US" b="1" dirty="0">
                          <a:highlight>
                            <a:srgbClr val="00FFFF"/>
                          </a:highlight>
                        </a:rPr>
                        <a:t>1</a:t>
                      </a:r>
                      <a:r>
                        <a:rPr lang="en-US" b="1" dirty="0"/>
                        <a:t>,</a:t>
                      </a:r>
                      <a:r>
                        <a:rPr lang="en-US" b="1" dirty="0">
                          <a:highlight>
                            <a:srgbClr val="00FFFF"/>
                          </a:highlight>
                        </a:rPr>
                        <a:t>2</a:t>
                      </a:r>
                      <a:r>
                        <a:rPr lang="en-US" b="1" dirty="0"/>
                        <a:t>) (</a:t>
                      </a:r>
                      <a:r>
                        <a:rPr lang="en-US" b="1" dirty="0">
                          <a:highlight>
                            <a:srgbClr val="FFFF00"/>
                          </a:highlight>
                        </a:rPr>
                        <a:t>3</a:t>
                      </a:r>
                      <a:r>
                        <a:rPr lang="en-US" b="1" dirty="0"/>
                        <a:t>,</a:t>
                      </a:r>
                      <a:r>
                        <a:rPr lang="en-US" b="1" dirty="0">
                          <a:highlight>
                            <a:srgbClr val="FFFF00"/>
                          </a:highlight>
                        </a:rPr>
                        <a:t>4</a:t>
                      </a:r>
                      <a:r>
                        <a:rPr lang="en-US" b="1" dirty="0"/>
                        <a:t>)</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31168" y="191856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a:xfrm>
            <a:off x="668462" y="1327670"/>
            <a:ext cx="6777732" cy="2710253"/>
          </a:xfrm>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Lower </a:t>
            </a:r>
            <a:r>
              <a:rPr lang="en-US" sz="2000" b="1" dirty="0"/>
              <a:t>RMSE</a:t>
            </a:r>
            <a:r>
              <a:rPr lang="en-US" sz="2000" dirty="0"/>
              <a:t>, Better </a:t>
            </a:r>
            <a:r>
              <a:rPr lang="en-US" sz="2000" b="1" dirty="0"/>
              <a:t>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b="1" dirty="0"/>
              <a:t>Generalizability</a:t>
            </a:r>
            <a:r>
              <a:rPr lang="en-US" sz="2000" dirty="0"/>
              <a:t>, </a:t>
            </a:r>
            <a:r>
              <a:rPr lang="en-US" sz="2000" b="1" dirty="0"/>
              <a:t>Replication</a:t>
            </a:r>
            <a:r>
              <a:rPr lang="en-US" sz="2000" dirty="0"/>
              <a:t>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More </a:t>
            </a:r>
            <a:r>
              <a:rPr lang="en-US" sz="2000" b="1" dirty="0"/>
              <a:t>flexibility</a:t>
            </a:r>
            <a:r>
              <a:rPr lang="en-US" sz="2000" dirty="0"/>
              <a:t> in </a:t>
            </a:r>
            <a:r>
              <a:rPr lang="en-US" sz="2000" b="1" dirty="0"/>
              <a:t>#states </a:t>
            </a:r>
            <a:r>
              <a:rPr lang="en-US" sz="2000" dirty="0"/>
              <a:t>for different </a:t>
            </a:r>
            <a:r>
              <a:rPr lang="en-US" sz="2000" b="1" dirty="0"/>
              <a:t>populations</a:t>
            </a:r>
          </a:p>
          <a:p>
            <a:pPr marL="285750" indent="-285750">
              <a:buClr>
                <a:srgbClr val="C00000"/>
              </a:buClr>
              <a:buFont typeface="Arial" panose="020B0604020202020204" pitchFamily="34" charset="0"/>
              <a:buChar char="•"/>
            </a:pPr>
            <a:r>
              <a:rPr lang="en-US" sz="2000" b="1" dirty="0"/>
              <a:t>Auxiliary</a:t>
            </a:r>
            <a:r>
              <a:rPr lang="en-US" sz="2000" dirty="0"/>
              <a:t> information for patient </a:t>
            </a:r>
            <a:r>
              <a:rPr lang="en-US" sz="2000" b="1" dirty="0"/>
              <a:t>segmentation</a:t>
            </a:r>
          </a:p>
          <a:p>
            <a:pPr marL="285750" indent="-285750">
              <a:buClr>
                <a:srgbClr val="C00000"/>
              </a:buClr>
              <a:buFont typeface="Arial" panose="020B0604020202020204" pitchFamily="34" charset="0"/>
              <a:buChar char="•"/>
            </a:pPr>
            <a:r>
              <a:rPr lang="en-US" sz="2000" b="1" dirty="0"/>
              <a:t>Constraints</a:t>
            </a:r>
            <a:r>
              <a:rPr lang="en-US" sz="2000" dirty="0"/>
              <a:t> in </a:t>
            </a:r>
            <a:r>
              <a:rPr lang="en-US" sz="2000" b="1" dirty="0"/>
              <a:t>learning</a:t>
            </a:r>
            <a:r>
              <a:rPr lang="en-US" sz="2000" dirty="0"/>
              <a:t> HMM parameters</a:t>
            </a:r>
          </a:p>
          <a:p>
            <a:pPr marL="788670" lvl="1" indent="-285750">
              <a:buClr>
                <a:srgbClr val="C00000"/>
              </a:buClr>
              <a:buFont typeface="Arial" panose="020B0604020202020204" pitchFamily="34" charset="0"/>
              <a:buChar char="•"/>
            </a:pPr>
            <a:r>
              <a:rPr lang="en-US" sz="1600" dirty="0">
                <a:solidFill>
                  <a:schemeClr val="tx1"/>
                </a:solidFill>
              </a:rPr>
              <a:t>  </a:t>
            </a:r>
            <a:r>
              <a:rPr lang="en-US" sz="1600" b="1" dirty="0">
                <a:solidFill>
                  <a:schemeClr val="tx1"/>
                </a:solidFill>
              </a:rPr>
              <a:t>Minimum probability </a:t>
            </a:r>
            <a:r>
              <a:rPr lang="en-US" sz="1600" dirty="0">
                <a:solidFill>
                  <a:schemeClr val="tx1"/>
                </a:solidFill>
              </a:rPr>
              <a:t>in Transition matrix</a:t>
            </a:r>
          </a:p>
          <a:p>
            <a:pPr marL="788670" lvl="1" indent="-285750">
              <a:buClr>
                <a:srgbClr val="C00000"/>
              </a:buClr>
              <a:buFont typeface="Arial" panose="020B0604020202020204" pitchFamily="34" charset="0"/>
              <a:buChar char="•"/>
            </a:pPr>
            <a:endParaRPr lang="en-US" sz="1600"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a:extLst>
              <a:ext uri="{FF2B5EF4-FFF2-40B4-BE49-F238E27FC236}">
                <a16:creationId xmlns:a16="http://schemas.microsoft.com/office/drawing/2014/main" id="{2186CB8E-4AFE-4441-8A73-14B1A98874B8}"/>
              </a:ext>
            </a:extLst>
          </p:cNvPr>
          <p:cNvPicPr>
            <a:picLocks noChangeAspect="1"/>
          </p:cNvPicPr>
          <p:nvPr/>
        </p:nvPicPr>
        <p:blipFill>
          <a:blip r:embed="rId3"/>
          <a:stretch>
            <a:fillRect/>
          </a:stretch>
        </p:blipFill>
        <p:spPr>
          <a:xfrm>
            <a:off x="6648266" y="1496934"/>
            <a:ext cx="2000250" cy="1185863"/>
          </a:xfrm>
          <a:prstGeom prst="rect">
            <a:avLst/>
          </a:prstGeom>
        </p:spPr>
      </p:pic>
      <p:sp>
        <p:nvSpPr>
          <p:cNvPr id="5" name="TextBox 4">
            <a:extLst>
              <a:ext uri="{FF2B5EF4-FFF2-40B4-BE49-F238E27FC236}">
                <a16:creationId xmlns:a16="http://schemas.microsoft.com/office/drawing/2014/main" id="{A1A5ADFB-BDCA-114D-873D-230D62F0DDAC}"/>
              </a:ext>
            </a:extLst>
          </p:cNvPr>
          <p:cNvSpPr txBox="1"/>
          <p:nvPr/>
        </p:nvSpPr>
        <p:spPr>
          <a:xfrm>
            <a:off x="7200093" y="2562023"/>
            <a:ext cx="1537854"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9802" y="888457"/>
            <a:ext cx="5788616" cy="1112108"/>
          </a:xfrm>
        </p:spPr>
        <p:txBody>
          <a:bodyPr/>
          <a:lstStyle/>
          <a:p>
            <a:r>
              <a:rPr lang="en-US" dirty="0"/>
              <a:t>Thank you for listening!</a:t>
            </a:r>
          </a:p>
          <a:p>
            <a:pPr lvl="1"/>
            <a:r>
              <a:rPr lang="en-US" dirty="0">
                <a:solidFill>
                  <a:schemeClr val="tx1"/>
                </a:solidFill>
              </a:rPr>
              <a:t>Questions? Ask now</a:t>
            </a:r>
          </a:p>
          <a:p>
            <a:pPr lvl="1"/>
            <a:r>
              <a:rPr lang="en-US" dirty="0">
                <a:solidFill>
                  <a:schemeClr val="tx1"/>
                </a:solidFill>
              </a:rPr>
              <a:t>Or feel free to email me at: </a:t>
            </a:r>
          </a:p>
          <a:p>
            <a:pPr lvl="1"/>
            <a:r>
              <a:rPr lang="en-US" dirty="0">
                <a:solidFill>
                  <a:schemeClr val="tx1"/>
                </a:solidFill>
              </a:rPr>
              <a:t> Email: </a:t>
            </a:r>
            <a:r>
              <a:rPr lang="en-US" b="1" dirty="0" err="1">
                <a:solidFill>
                  <a:schemeClr val="tx1"/>
                </a:solidFill>
              </a:rPr>
              <a:t>msotood@emory.edu</a:t>
            </a:r>
            <a:endParaRPr lang="en-US" b="1" dirty="0">
              <a:solidFill>
                <a:schemeClr val="tx1"/>
              </a:solidFill>
            </a:endParaRPr>
          </a:p>
        </p:txBody>
      </p:sp>
    </p:spTree>
    <p:extLst>
      <p:ext uri="{BB962C8B-B14F-4D97-AF65-F5344CB8AC3E}">
        <p14:creationId xmlns:p14="http://schemas.microsoft.com/office/powerpoint/2010/main" val="12712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536551571"/>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b="1"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
        <p:nvSpPr>
          <p:cNvPr id="2" name="TextBox 1">
            <a:extLst>
              <a:ext uri="{FF2B5EF4-FFF2-40B4-BE49-F238E27FC236}">
                <a16:creationId xmlns:a16="http://schemas.microsoft.com/office/drawing/2014/main" id="{521088E6-4279-2F47-9F20-D6DE784F3031}"/>
              </a:ext>
            </a:extLst>
          </p:cNvPr>
          <p:cNvSpPr txBox="1"/>
          <p:nvPr/>
        </p:nvSpPr>
        <p:spPr>
          <a:xfrm>
            <a:off x="7280627" y="2660350"/>
            <a:ext cx="1735282"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808934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494426" y="869693"/>
            <a:ext cx="8570562" cy="3672965"/>
          </a:xfrm>
          <a:prstGeom prst="rect">
            <a:avLst/>
          </a:prstGeom>
        </p:spPr>
        <p:txBody>
          <a:bodyPr/>
          <a:lstStyle/>
          <a:p>
            <a:pPr marL="285750" indent="-285750">
              <a:buClr>
                <a:srgbClr val="C00000"/>
              </a:buClr>
              <a:buFont typeface="Arial" panose="020B0604020202020204" pitchFamily="34" charset="0"/>
              <a:buChar char="•"/>
            </a:pPr>
            <a:r>
              <a:rPr lang="en-US" sz="1900" b="1" dirty="0"/>
              <a:t>Public</a:t>
            </a:r>
            <a:r>
              <a:rPr lang="en-US" sz="1900" dirty="0"/>
              <a:t>, </a:t>
            </a:r>
            <a:r>
              <a:rPr lang="en-US" sz="1900" b="1" dirty="0"/>
              <a:t>Reproducible</a:t>
            </a:r>
          </a:p>
          <a:p>
            <a:pPr marL="285750" indent="-285750">
              <a:buClr>
                <a:srgbClr val="C00000"/>
              </a:buClr>
              <a:buFont typeface="Arial" panose="020B0604020202020204" pitchFamily="34" charset="0"/>
              <a:buChar char="•"/>
            </a:pPr>
            <a:r>
              <a:rPr lang="en-US" sz="1900" b="1" dirty="0"/>
              <a:t>4000</a:t>
            </a:r>
            <a:r>
              <a:rPr lang="en-US" sz="1900" dirty="0"/>
              <a:t> patients </a:t>
            </a:r>
          </a:p>
          <a:p>
            <a:pPr marL="285750" indent="-285750">
              <a:buClr>
                <a:srgbClr val="C00000"/>
              </a:buClr>
              <a:buFont typeface="Arial" panose="020B0604020202020204" pitchFamily="34" charset="0"/>
              <a:buChar char="•"/>
            </a:pPr>
            <a:r>
              <a:rPr lang="en-US" sz="1900" b="1" dirty="0">
                <a:solidFill>
                  <a:schemeClr val="tx1"/>
                </a:solidFill>
              </a:rPr>
              <a:t>37</a:t>
            </a:r>
            <a:r>
              <a:rPr lang="en-US" sz="1900" dirty="0">
                <a:solidFill>
                  <a:schemeClr val="tx1"/>
                </a:solidFill>
              </a:rPr>
              <a:t> physiological measurements </a:t>
            </a:r>
          </a:p>
          <a:p>
            <a:pPr marL="285750" indent="-285750">
              <a:buClr>
                <a:srgbClr val="C00000"/>
              </a:buClr>
              <a:buFont typeface="Arial" panose="020B0604020202020204" pitchFamily="34" charset="0"/>
              <a:buChar char="•"/>
            </a:pPr>
            <a:r>
              <a:rPr lang="en-US" sz="1900" b="1" dirty="0">
                <a:solidFill>
                  <a:schemeClr val="tx1"/>
                </a:solidFill>
              </a:rPr>
              <a:t>48</a:t>
            </a:r>
            <a:r>
              <a:rPr lang="en-US" sz="1900" dirty="0">
                <a:solidFill>
                  <a:schemeClr val="tx1"/>
                </a:solidFill>
              </a:rPr>
              <a:t> </a:t>
            </a:r>
            <a:r>
              <a:rPr lang="en-US" sz="1900" b="1" dirty="0">
                <a:solidFill>
                  <a:schemeClr val="tx1"/>
                </a:solidFill>
              </a:rPr>
              <a:t>hours</a:t>
            </a:r>
            <a:r>
              <a:rPr lang="en-US" sz="1900" dirty="0">
                <a:solidFill>
                  <a:schemeClr val="tx1"/>
                </a:solidFill>
              </a:rPr>
              <a:t> after ICU admission</a:t>
            </a:r>
            <a:endParaRPr lang="en-US" sz="1900" i="1" dirty="0"/>
          </a:p>
          <a:p>
            <a:pPr>
              <a:buClr>
                <a:srgbClr val="C00000"/>
              </a:buClr>
            </a:pPr>
            <a:endParaRPr lang="en-US" sz="1900"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2518521" y="4497485"/>
            <a:ext cx="5659655" cy="215444"/>
          </a:xfrm>
          <a:prstGeom prst="rect">
            <a:avLst/>
          </a:prstGeom>
          <a:noFill/>
        </p:spPr>
        <p:txBody>
          <a:bodyPr wrap="square" rtlCol="0">
            <a:spAutoFit/>
          </a:bodyPr>
          <a:lstStyle/>
          <a:p>
            <a:r>
              <a:rPr lang="en-US" sz="800" dirty="0">
                <a:hlinkClick r:id="rId4"/>
              </a:rPr>
              <a:t>Link to dataset</a:t>
            </a:r>
            <a:endParaRPr lang="en-US" sz="800" dirty="0"/>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5"/>
          <a:stretch>
            <a:fillRect/>
          </a:stretch>
        </p:blipFill>
        <p:spPr>
          <a:xfrm>
            <a:off x="6292100" y="815739"/>
            <a:ext cx="2772888" cy="2079666"/>
          </a:xfrm>
          <a:prstGeom prst="rect">
            <a:avLst/>
          </a:prstGeom>
        </p:spPr>
      </p:pic>
      <p:sp>
        <p:nvSpPr>
          <p:cNvPr id="2" name="TextBox 1">
            <a:extLst>
              <a:ext uri="{FF2B5EF4-FFF2-40B4-BE49-F238E27FC236}">
                <a16:creationId xmlns:a16="http://schemas.microsoft.com/office/drawing/2014/main" id="{CEECFB00-3E42-7649-9EC9-B68E5184B700}"/>
              </a:ext>
            </a:extLst>
          </p:cNvPr>
          <p:cNvSpPr txBox="1"/>
          <p:nvPr/>
        </p:nvSpPr>
        <p:spPr>
          <a:xfrm>
            <a:off x="6292100" y="2897410"/>
            <a:ext cx="3657600" cy="153888"/>
          </a:xfrm>
          <a:prstGeom prst="rect">
            <a:avLst/>
          </a:prstGeom>
          <a:noFill/>
        </p:spPr>
        <p:txBody>
          <a:bodyPr wrap="square" rtlCol="0">
            <a:spAutoFit/>
          </a:bodyPr>
          <a:lstStyle/>
          <a:p>
            <a:r>
              <a:rPr lang="en-US" sz="400" dirty="0">
                <a:hlinkClick r:id="rId6"/>
              </a:rPr>
              <a:t>Source</a:t>
            </a:r>
            <a:r>
              <a:rPr lang="en-US" sz="400" dirty="0"/>
              <a:t> </a:t>
            </a:r>
          </a:p>
        </p:txBody>
      </p:sp>
      <p:sp>
        <p:nvSpPr>
          <p:cNvPr id="5" name="TextBox 4">
            <a:extLst>
              <a:ext uri="{FF2B5EF4-FFF2-40B4-BE49-F238E27FC236}">
                <a16:creationId xmlns:a16="http://schemas.microsoft.com/office/drawing/2014/main" id="{C185D720-6F49-E048-BE85-21A05D1035B6}"/>
              </a:ext>
            </a:extLst>
          </p:cNvPr>
          <p:cNvSpPr txBox="1"/>
          <p:nvPr/>
        </p:nvSpPr>
        <p:spPr>
          <a:xfrm>
            <a:off x="596026" y="2667039"/>
            <a:ext cx="4811362" cy="369332"/>
          </a:xfrm>
          <a:prstGeom prst="rect">
            <a:avLst/>
          </a:prstGeom>
          <a:noFill/>
        </p:spPr>
        <p:txBody>
          <a:bodyPr wrap="square" rtlCol="0">
            <a:spAutoFit/>
          </a:bodyPr>
          <a:lstStyle/>
          <a:p>
            <a:r>
              <a:rPr lang="en-US" sz="1800" b="1" dirty="0"/>
              <a:t>Implementation</a:t>
            </a:r>
            <a:r>
              <a:rPr lang="en-US" sz="1800" dirty="0"/>
              <a:t> : </a:t>
            </a:r>
            <a:r>
              <a:rPr lang="en-US" sz="1800" dirty="0">
                <a:hlinkClick r:id="rId7"/>
              </a:rPr>
              <a:t>GitHub repo</a:t>
            </a:r>
            <a:endParaRPr lang="en-US" sz="1800" dirty="0"/>
          </a:p>
        </p:txBody>
      </p:sp>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338835" y="779150"/>
            <a:ext cx="4087160" cy="307777"/>
          </a:xfrm>
          <a:prstGeom prst="rect">
            <a:avLst/>
          </a:prstGeom>
          <a:noFill/>
        </p:spPr>
        <p:txBody>
          <a:bodyPr wrap="square" rtlCol="0">
            <a:spAutoFit/>
          </a:bodyPr>
          <a:lstStyle/>
          <a:p>
            <a:r>
              <a:rPr lang="en-US" sz="1400" dirty="0"/>
              <a:t>Patient’s time series data for </a:t>
            </a:r>
            <a:r>
              <a:rPr lang="en-US" sz="1400" b="1" dirty="0"/>
              <a:t>first</a:t>
            </a:r>
            <a:r>
              <a:rPr lang="en-US" sz="1400" dirty="0"/>
              <a:t> </a:t>
            </a:r>
            <a:r>
              <a:rPr lang="en-US" sz="1400" b="1" dirty="0"/>
              <a:t>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15470"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792360" y="2812133"/>
            <a:ext cx="2298823" cy="615553"/>
          </a:xfrm>
          <a:prstGeom prst="rect">
            <a:avLst/>
          </a:prstGeom>
          <a:noFill/>
        </p:spPr>
        <p:txBody>
          <a:bodyPr wrap="square" rtlCol="0">
            <a:spAutoFit/>
          </a:bodyPr>
          <a:lstStyle/>
          <a:p>
            <a:r>
              <a:rPr lang="en-US" sz="2000" b="1" dirty="0">
                <a:latin typeface="Roboto Regular"/>
                <a:cs typeface="Roboto Regular"/>
              </a:rPr>
              <a:t>Prediction Model</a:t>
            </a:r>
          </a:p>
          <a:p>
            <a:endParaRPr lang="en-US" sz="1400" dirty="0"/>
          </a:p>
        </p:txBody>
      </p:sp>
      <p:sp>
        <p:nvSpPr>
          <p:cNvPr id="3" name="TextBox 2">
            <a:extLst>
              <a:ext uri="{FF2B5EF4-FFF2-40B4-BE49-F238E27FC236}">
                <a16:creationId xmlns:a16="http://schemas.microsoft.com/office/drawing/2014/main" id="{694802A4-D8CC-414B-82A3-70ED5379B4E2}"/>
              </a:ext>
            </a:extLst>
          </p:cNvPr>
          <p:cNvSpPr txBox="1"/>
          <p:nvPr/>
        </p:nvSpPr>
        <p:spPr>
          <a:xfrm>
            <a:off x="591540" y="1056360"/>
            <a:ext cx="2719844" cy="153888"/>
          </a:xfrm>
          <a:prstGeom prst="rect">
            <a:avLst/>
          </a:prstGeom>
          <a:noFill/>
        </p:spPr>
        <p:txBody>
          <a:bodyPr wrap="square" rtlCol="0">
            <a:spAutoFit/>
          </a:bodyPr>
          <a:lstStyle/>
          <a:p>
            <a:r>
              <a:rPr lang="en-US" sz="400" dirty="0">
                <a:hlinkClick r:id="rId4"/>
              </a:rPr>
              <a:t>Source</a:t>
            </a:r>
            <a:r>
              <a:rPr lang="en-US" sz="400" dirty="0"/>
              <a:t> </a:t>
            </a:r>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2" y="1819942"/>
            <a:ext cx="839005"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Earliest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Earliest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
        <p:nvSpPr>
          <p:cNvPr id="31" name="TextBox 30">
            <a:extLst>
              <a:ext uri="{FF2B5EF4-FFF2-40B4-BE49-F238E27FC236}">
                <a16:creationId xmlns:a16="http://schemas.microsoft.com/office/drawing/2014/main" id="{FFD8722D-9A8F-2D4F-AFEA-93FDD796D20C}"/>
              </a:ext>
            </a:extLst>
          </p:cNvPr>
          <p:cNvSpPr txBox="1"/>
          <p:nvPr/>
        </p:nvSpPr>
        <p:spPr>
          <a:xfrm>
            <a:off x="440810" y="1312600"/>
            <a:ext cx="2017031"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114C43"/>
                </a:solidFill>
              </a:rPr>
              <a:t>Minimum</a:t>
            </a:r>
          </a:p>
          <a:p>
            <a:endParaRPr lang="en-US" dirty="0"/>
          </a:p>
        </p:txBody>
      </p:sp>
      <p:sp>
        <p:nvSpPr>
          <p:cNvPr id="33" name="TextBox 32">
            <a:extLst>
              <a:ext uri="{FF2B5EF4-FFF2-40B4-BE49-F238E27FC236}">
                <a16:creationId xmlns:a16="http://schemas.microsoft.com/office/drawing/2014/main" id="{4C8328BC-0D78-734A-BE81-C8A30BBCAB4B}"/>
              </a:ext>
            </a:extLst>
          </p:cNvPr>
          <p:cNvSpPr txBox="1"/>
          <p:nvPr/>
        </p:nvSpPr>
        <p:spPr>
          <a:xfrm>
            <a:off x="449495" y="1782327"/>
            <a:ext cx="2529568"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C00000"/>
                </a:solidFill>
              </a:rPr>
              <a:t>Maximum</a:t>
            </a:r>
          </a:p>
          <a:p>
            <a:endParaRPr lang="en-US" dirty="0"/>
          </a:p>
        </p:txBody>
      </p:sp>
      <p:sp>
        <p:nvSpPr>
          <p:cNvPr id="34" name="TextBox 33">
            <a:extLst>
              <a:ext uri="{FF2B5EF4-FFF2-40B4-BE49-F238E27FC236}">
                <a16:creationId xmlns:a16="http://schemas.microsoft.com/office/drawing/2014/main" id="{4F3BE240-94E9-B64F-8267-A714A9C4D8E6}"/>
              </a:ext>
            </a:extLst>
          </p:cNvPr>
          <p:cNvSpPr txBox="1"/>
          <p:nvPr/>
        </p:nvSpPr>
        <p:spPr>
          <a:xfrm>
            <a:off x="454610" y="2274541"/>
            <a:ext cx="1736181" cy="830997"/>
          </a:xfrm>
          <a:prstGeom prst="rect">
            <a:avLst/>
          </a:prstGeom>
          <a:noFill/>
        </p:spPr>
        <p:txBody>
          <a:bodyPr wrap="none" rtlCol="0">
            <a:spAutoFit/>
          </a:bodyPr>
          <a:lstStyle/>
          <a:p>
            <a:pPr marL="342900" indent="-342900">
              <a:buFont typeface="Arial" panose="020B0604020202020204" pitchFamily="34" charset="0"/>
              <a:buChar char="•"/>
            </a:pPr>
            <a:r>
              <a:rPr lang="en-US" b="1" dirty="0">
                <a:solidFill>
                  <a:srgbClr val="F77F00"/>
                </a:solidFill>
              </a:rPr>
              <a:t>Average</a:t>
            </a:r>
          </a:p>
          <a:p>
            <a:endParaRPr lang="en-US" dirty="0"/>
          </a:p>
        </p:txBody>
      </p:sp>
      <p:sp>
        <p:nvSpPr>
          <p:cNvPr id="35" name="TextBox 34">
            <a:extLst>
              <a:ext uri="{FF2B5EF4-FFF2-40B4-BE49-F238E27FC236}">
                <a16:creationId xmlns:a16="http://schemas.microsoft.com/office/drawing/2014/main" id="{3594F809-E128-814D-81AA-4A06F74829A0}"/>
              </a:ext>
            </a:extLst>
          </p:cNvPr>
          <p:cNvSpPr txBox="1"/>
          <p:nvPr/>
        </p:nvSpPr>
        <p:spPr>
          <a:xfrm>
            <a:off x="466546" y="2744268"/>
            <a:ext cx="2517786"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Earliest </a:t>
            </a:r>
          </a:p>
          <a:p>
            <a:endParaRPr lang="en-US" dirty="0"/>
          </a:p>
        </p:txBody>
      </p:sp>
      <p:sp>
        <p:nvSpPr>
          <p:cNvPr id="36" name="TextBox 35">
            <a:extLst>
              <a:ext uri="{FF2B5EF4-FFF2-40B4-BE49-F238E27FC236}">
                <a16:creationId xmlns:a16="http://schemas.microsoft.com/office/drawing/2014/main" id="{EF2264D4-ABE9-7C43-B9BA-C25D45A47032}"/>
              </a:ext>
            </a:extLst>
          </p:cNvPr>
          <p:cNvSpPr txBox="1"/>
          <p:nvPr/>
        </p:nvSpPr>
        <p:spPr>
          <a:xfrm>
            <a:off x="472428" y="3288116"/>
            <a:ext cx="2443355"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Last</a:t>
            </a:r>
            <a:endParaRPr lang="en-US" dirty="0"/>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P spid="31" grpId="0"/>
      <p:bldP spid="33"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Motivation for our model</a:t>
            </a:r>
            <a:endParaRPr sz="26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263320" y="2605041"/>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b="1" dirty="0"/>
              <a:t>Robust </a:t>
            </a:r>
            <a:r>
              <a:rPr lang="en-US" dirty="0"/>
              <a:t>Learning</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263320"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b="1" dirty="0"/>
              <a:t>Dynamics</a:t>
            </a:r>
            <a:r>
              <a:rPr lang="en-US" sz="2500" dirty="0"/>
              <a:t> of Physiological Signals </a:t>
            </a:r>
          </a:p>
          <a:p>
            <a:pPr marL="342900" indent="-342900" defTabSz="240277">
              <a:spcBef>
                <a:spcPts val="1687"/>
              </a:spcBef>
              <a:buClr>
                <a:srgbClr val="C00000"/>
              </a:buClr>
              <a:buFont typeface="Arial" panose="020B0604020202020204" pitchFamily="34" charset="0"/>
              <a:buChar char="•"/>
              <a:defRPr sz="2496"/>
            </a:pPr>
            <a:r>
              <a:rPr lang="en-US" sz="2500" b="1"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grpSp>
        <p:nvGrpSpPr>
          <p:cNvPr id="18" name="Group 17">
            <a:extLst>
              <a:ext uri="{FF2B5EF4-FFF2-40B4-BE49-F238E27FC236}">
                <a16:creationId xmlns:a16="http://schemas.microsoft.com/office/drawing/2014/main" id="{8620B909-275F-1247-83EA-99BA79B9392D}"/>
              </a:ext>
            </a:extLst>
          </p:cNvPr>
          <p:cNvGrpSpPr/>
          <p:nvPr/>
        </p:nvGrpSpPr>
        <p:grpSpPr>
          <a:xfrm>
            <a:off x="1868076" y="2434124"/>
            <a:ext cx="5847773" cy="1794798"/>
            <a:chOff x="994629" y="2902495"/>
            <a:chExt cx="5847773" cy="1794798"/>
          </a:xfrm>
        </p:grpSpPr>
        <p:pic>
          <p:nvPicPr>
            <p:cNvPr id="20" name="Picture 19">
              <a:extLst>
                <a:ext uri="{FF2B5EF4-FFF2-40B4-BE49-F238E27FC236}">
                  <a16:creationId xmlns:a16="http://schemas.microsoft.com/office/drawing/2014/main" id="{35AF1A3F-A6F7-6942-B6A5-9CB4AE774BB4}"/>
                </a:ext>
              </a:extLst>
            </p:cNvPr>
            <p:cNvPicPr>
              <a:picLocks noChangeAspect="1"/>
            </p:cNvPicPr>
            <p:nvPr/>
          </p:nvPicPr>
          <p:blipFill>
            <a:blip r:embed="rId4"/>
            <a:stretch>
              <a:fillRect/>
            </a:stretch>
          </p:blipFill>
          <p:spPr>
            <a:xfrm>
              <a:off x="2435862" y="2902495"/>
              <a:ext cx="4406540" cy="1794798"/>
            </a:xfrm>
            <a:prstGeom prst="rect">
              <a:avLst/>
            </a:prstGeom>
          </p:spPr>
        </p:pic>
        <p:sp>
          <p:nvSpPr>
            <p:cNvPr id="7" name="TextBox 6">
              <a:extLst>
                <a:ext uri="{FF2B5EF4-FFF2-40B4-BE49-F238E27FC236}">
                  <a16:creationId xmlns:a16="http://schemas.microsoft.com/office/drawing/2014/main" id="{20FE3D86-FA90-C448-BDEE-51217393DE80}"/>
                </a:ext>
              </a:extLst>
            </p:cNvPr>
            <p:cNvSpPr txBox="1"/>
            <p:nvPr/>
          </p:nvSpPr>
          <p:spPr>
            <a:xfrm>
              <a:off x="1095314" y="4057223"/>
              <a:ext cx="2033560" cy="369332"/>
            </a:xfrm>
            <a:prstGeom prst="rect">
              <a:avLst/>
            </a:prstGeom>
            <a:noFill/>
          </p:spPr>
          <p:txBody>
            <a:bodyPr wrap="square" rtlCol="0">
              <a:spAutoFit/>
            </a:bodyPr>
            <a:lstStyle/>
            <a:p>
              <a:r>
                <a:rPr lang="en-US" sz="1800" b="1" dirty="0">
                  <a:sym typeface="Wingdings" pitchFamily="2" charset="2"/>
                </a:rPr>
                <a:t>Observations</a:t>
              </a:r>
              <a:endParaRPr lang="en-US" sz="1800" b="1" dirty="0"/>
            </a:p>
          </p:txBody>
        </p:sp>
        <p:sp>
          <p:nvSpPr>
            <p:cNvPr id="8" name="TextBox 7">
              <a:extLst>
                <a:ext uri="{FF2B5EF4-FFF2-40B4-BE49-F238E27FC236}">
                  <a16:creationId xmlns:a16="http://schemas.microsoft.com/office/drawing/2014/main" id="{8BE5C9BB-75FA-3447-8159-91E61786C625}"/>
                </a:ext>
              </a:extLst>
            </p:cNvPr>
            <p:cNvSpPr txBox="1"/>
            <p:nvPr/>
          </p:nvSpPr>
          <p:spPr>
            <a:xfrm>
              <a:off x="994629" y="3134661"/>
              <a:ext cx="2502361" cy="369332"/>
            </a:xfrm>
            <a:prstGeom prst="rect">
              <a:avLst/>
            </a:prstGeom>
            <a:noFill/>
          </p:spPr>
          <p:txBody>
            <a:bodyPr wrap="square" rtlCol="0">
              <a:spAutoFit/>
            </a:bodyPr>
            <a:lstStyle/>
            <a:p>
              <a:r>
                <a:rPr lang="en-US" sz="1800" b="1" dirty="0"/>
                <a:t>Hidden states</a:t>
              </a:r>
            </a:p>
          </p:txBody>
        </p:sp>
        <p:sp>
          <p:nvSpPr>
            <p:cNvPr id="14" name="Oval 13">
              <a:extLst>
                <a:ext uri="{FF2B5EF4-FFF2-40B4-BE49-F238E27FC236}">
                  <a16:creationId xmlns:a16="http://schemas.microsoft.com/office/drawing/2014/main" id="{3E5F2EFA-7225-834D-A70C-1E86E6AF524D}"/>
                </a:ext>
              </a:extLst>
            </p:cNvPr>
            <p:cNvSpPr/>
            <p:nvPr/>
          </p:nvSpPr>
          <p:spPr>
            <a:xfrm>
              <a:off x="3017046" y="3923516"/>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Oval 23">
              <a:extLst>
                <a:ext uri="{FF2B5EF4-FFF2-40B4-BE49-F238E27FC236}">
                  <a16:creationId xmlns:a16="http://schemas.microsoft.com/office/drawing/2014/main" id="{FD6DE546-0EA4-B44D-BF0C-9EDD944DE201}"/>
                </a:ext>
              </a:extLst>
            </p:cNvPr>
            <p:cNvSpPr/>
            <p:nvPr/>
          </p:nvSpPr>
          <p:spPr>
            <a:xfrm>
              <a:off x="4018952" y="3931225"/>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Oval 24">
              <a:extLst>
                <a:ext uri="{FF2B5EF4-FFF2-40B4-BE49-F238E27FC236}">
                  <a16:creationId xmlns:a16="http://schemas.microsoft.com/office/drawing/2014/main" id="{309545CB-C7F3-5F46-889A-6540A0186333}"/>
                </a:ext>
              </a:extLst>
            </p:cNvPr>
            <p:cNvSpPr/>
            <p:nvPr/>
          </p:nvSpPr>
          <p:spPr>
            <a:xfrm>
              <a:off x="6001361" y="3959858"/>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48328056"/>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6" y="1463074"/>
            <a:ext cx="3083083"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30832"/>
          </a:xfrm>
          <a:prstGeom prst="rect">
            <a:avLst/>
          </a:prstGeom>
          <a:noFill/>
        </p:spPr>
        <p:txBody>
          <a:bodyPr wrap="square" rtlCol="0">
            <a:spAutoFit/>
          </a:bodyPr>
          <a:lstStyle/>
          <a:p>
            <a:r>
              <a:rPr lang="en-US" sz="900" b="1" dirty="0">
                <a:highlight>
                  <a:srgbClr val="FFFF00"/>
                </a:highlight>
                <a:latin typeface="Century" panose="02040604050505020304" pitchFamily="18" charset="0"/>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78735"/>
            <a:ext cx="1841004" cy="24257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714817" cy="29972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53529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Century" panose="02040604050505020304" pitchFamily="18" charset="0"/>
                <a:cs typeface="Apple Chancery" panose="03020702040506060504" pitchFamily="66" charset="-79"/>
              </a:rPr>
              <a:t>Parameters:     # of states = </a:t>
            </a:r>
            <a:r>
              <a:rPr lang="en-US" sz="1200" b="1" dirty="0">
                <a:latin typeface="Century" panose="02040604050505020304" pitchFamily="18" charset="0"/>
                <a:cs typeface="Apple Chancery" panose="03020702040506060504" pitchFamily="66" charset="-79"/>
              </a:rPr>
              <a:t>5</a:t>
            </a:r>
            <a:r>
              <a:rPr lang="en-US" sz="1200" dirty="0">
                <a:latin typeface="Century" panose="02040604050505020304" pitchFamily="18" charset="0"/>
                <a:cs typeface="Apple Chancery" panose="03020702040506060504" pitchFamily="66" charset="-79"/>
              </a:rPr>
              <a:t>   Time resolution = </a:t>
            </a:r>
            <a:r>
              <a:rPr lang="en-US" sz="1200" b="1" dirty="0">
                <a:latin typeface="Century" panose="02040604050505020304" pitchFamily="18" charset="0"/>
                <a:cs typeface="Apple Chancery" panose="03020702040506060504" pitchFamily="66" charset="-79"/>
              </a:rPr>
              <a:t>8</a:t>
            </a:r>
            <a:r>
              <a:rPr lang="en-US" sz="1200" dirty="0">
                <a:latin typeface="Century" panose="02040604050505020304" pitchFamily="18" charset="0"/>
                <a:cs typeface="Apple Chancery" panose="03020702040506060504" pitchFamily="66" charset="-79"/>
              </a:rPr>
              <a:t>   # of sequence = </a:t>
            </a:r>
            <a:r>
              <a:rPr lang="en-US" sz="1200" b="1" dirty="0">
                <a:latin typeface="Century" panose="02040604050505020304" pitchFamily="18" charset="0"/>
                <a:cs typeface="Apple Chancery" panose="03020702040506060504" pitchFamily="66" charset="-79"/>
              </a:rPr>
              <a:t>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3810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a:t>
            </a:r>
            <a:r>
              <a:rPr kumimoji="0" lang="en-US" sz="1500" b="1" i="0" u="sng"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5</a:t>
            </a: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Non/</a:t>
            </a:r>
            <a:r>
              <a:rPr sz="26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28319" y="4128245"/>
            <a:ext cx="6761054" cy="584775"/>
          </a:xfrm>
          <a:prstGeom prst="rect">
            <a:avLst/>
          </a:prstGeom>
          <a:noFill/>
          <a:ln w="38100">
            <a:solidFill>
              <a:srgbClr val="C00000"/>
            </a:solidFill>
          </a:ln>
        </p:spPr>
        <p:txBody>
          <a:bodyPr wrap="square" rtlCol="0">
            <a:spAutoFit/>
          </a:bodyPr>
          <a:lstStyle/>
          <a:p>
            <a:r>
              <a:rPr lang="en-US" sz="1600" b="1" dirty="0"/>
              <a:t>Distribution</a:t>
            </a:r>
            <a:r>
              <a:rPr lang="en-US" sz="1600" dirty="0"/>
              <a:t> of length of stay across </a:t>
            </a:r>
            <a:r>
              <a:rPr lang="en-US" sz="1600" b="1" dirty="0"/>
              <a:t>start-end</a:t>
            </a:r>
            <a:r>
              <a:rPr lang="en-US" sz="1600" dirty="0"/>
              <a:t> </a:t>
            </a:r>
            <a:r>
              <a:rPr lang="en-US" sz="1600" b="1" dirty="0"/>
              <a:t>pairs</a:t>
            </a:r>
          </a:p>
          <a:p>
            <a:endParaRPr lang="en-US" sz="1600" dirty="0"/>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a:solidFill>
            <a:srgbClr val="00B050"/>
          </a:solidFill>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a:solidFill>
            <a:srgbClr val="00B050"/>
          </a:solidFill>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94432"/>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a:solidFill>
            <a:srgbClr val="00B050"/>
          </a:solidFill>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a:t>
            </a:r>
            <a:r>
              <a:rPr lang="en-US" dirty="0"/>
              <a:t> number</a:t>
            </a:r>
            <a:r>
              <a:rPr dirty="0"/>
              <a:t>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46459"/>
            <a:ext cx="2184977"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800500"/>
            <a:ext cx="295380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65562" y="1145957"/>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29326"/>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Props1.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28545</TotalTime>
  <Words>1293</Words>
  <Application>Microsoft Macintosh PowerPoint</Application>
  <PresentationFormat>On-screen Show (16:9)</PresentationFormat>
  <Paragraphs>305</Paragraphs>
  <Slides>14</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ＭＳ Ｐゴシック</vt:lpstr>
      <vt:lpstr>ＭＳ Ｐゴシック</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number of states</vt:lpstr>
      <vt:lpstr>RMSE Comparison</vt:lpstr>
      <vt:lpstr>Combining ICU Types</vt:lpstr>
      <vt:lpstr>Interpretability</vt:lpstr>
      <vt:lpstr>Conclusion, Future Work </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409</cp:revision>
  <cp:lastPrinted>2019-03-19T22:23:51Z</cp:lastPrinted>
  <dcterms:modified xsi:type="dcterms:W3CDTF">2019-03-25T21:38:42Z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